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Default Extension="png" ContentType="image/png"/>
  <Default Extension="svg" ContentType="image/svg+xml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 standalone="yes"?>

<Relationships  xmlns="http://schemas.openxmlformats.org/package/2006/relationships">
<Relationship Id="rId3" Type="http://schemas.openxmlformats.org/package/2006/relationships/metadata/core-properties" Target="docProps/core.xml"/>
<Relationship Id="rId4" Type="http://schemas.openxmlformats.org/officeDocument/2006/relationships/extended-properties" Target="docProps/app.xml"/>
<Relationship Id="rId1" Type="http://schemas.openxmlformats.org/officeDocument/2006/relationships/officeDocument" Target="ppt/presentation.xml"/>
<Relationship Id="rId2" Type="http://schemas.openxmlformats.org/package/2006/relationships/metadata/thumbnail" Target="docProps/thumbnail.jpeg"/>
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9144000" cy="6858000" type="screen4x3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2" d="100"/>
          <a:sy n="92" d="100"/>
        </p:scale>
        <p:origin x="-1376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
<Relationships  xmlns="http://schemas.openxmlformats.org/package/2006/relationships">
<Relationship Id="rId3" Type="http://schemas.openxmlformats.org/officeDocument/2006/relationships/tags" Target="tags/tag1.xml"/>
<Relationship Id="rId4" Type="http://schemas.openxmlformats.org/officeDocument/2006/relationships/presProps" Target="presProps.xml"/>
<Relationship Id="rId5" Type="http://schemas.openxmlformats.org/officeDocument/2006/relationships/viewProps" Target="viewProps.xml"/>
<Relationship Id="rId6" Type="http://schemas.openxmlformats.org/officeDocument/2006/relationships/theme" Target="theme/theme1.xml"/>
<Relationship Id="rId7" Type="http://schemas.openxmlformats.org/officeDocument/2006/relationships/tableStyles" Target="tableStyles.xml"/>
<Relationship Id="rId1" Type="http://schemas.openxmlformats.org/officeDocument/2006/relationships/slideMaster" Target="slideMasters/slideMaster1.xml"/>
<Relationship Id="rId2" Type="http://schemas.openxmlformats.org/officeDocument/2006/relationships/printerSettings" Target="printerSettings/printerSettings1.bin"/>
<Relationship Id="rId8" Type="http://schemas.openxmlformats.org/officeDocument/2006/relationships/slide" Target="slides/slide1.xml"/>
<Relationship Id="rId9" Type="http://schemas.openxmlformats.org/officeDocument/2006/relationships/slide" Target="slides/slide2.xml"/>
<Relationship Id="rId10" Type="http://schemas.openxmlformats.org/officeDocument/2006/relationships/slide" Target="slides/slide3.xml"/>
<Relationship Id="rId11" Type="http://schemas.openxmlformats.org/officeDocument/2006/relationships/slide" Target="slides/slide4.xml"/>
<Relationship Id="rId12" Type="http://schemas.openxmlformats.org/officeDocument/2006/relationships/slide" Target="slides/slide5.xml"/>
<Relationship Id="rId13" Type="http://schemas.openxmlformats.org/officeDocument/2006/relationships/slide" Target="slides/slide6.xml"/>
<Relationship Id="rId14" Type="http://schemas.openxmlformats.org/officeDocument/2006/relationships/slide" Target="slides/slide7.xml"/>
<Relationship Id="rId15" Type="http://schemas.openxmlformats.org/officeDocument/2006/relationships/slide" Target="slides/slide8.xml"/>
<Relationship Id="rId16" Type="http://schemas.openxmlformats.org/officeDocument/2006/relationships/slide" Target="slides/slide9.xml"/>
<Relationship Id="rId17" Type="http://schemas.openxmlformats.org/officeDocument/2006/relationships/slide" Target="slides/slide10.xml"/>
<Relationship Id="rId18" Type="http://schemas.openxmlformats.org/officeDocument/2006/relationships/slide" Target="slides/slide11.xml"/>
<Relationship Id="rId19" Type="http://schemas.openxmlformats.org/officeDocument/2006/relationships/slide" Target="slides/slide12.xml"/>
<Relationship Id="rId20" Type="http://schemas.openxmlformats.org/officeDocument/2006/relationships/slide" Target="slides/slide13.xml"/>
<Relationship Id="rId21" Type="http://schemas.openxmlformats.org/officeDocument/2006/relationships/slide" Target="slides/slide14.xml"/>
</Relationships>

</file>

<file path=ppt/media/177481681977105fb5302aea382a8c43ca48bec6.pdf>
</file>

<file path=ppt/media/80c11fdc6ae460f4efc6f052c7dbadb1c9e70412.pdf>
</file>

<file path=ppt/media/80cface8946cf26bd9bffb7ee5ba9627a02bcf33.pdf>
</file>

<file path=ppt/media/9eb0cab8d0a96a1f796ed83eee7138e1ceeaf02e.pd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488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57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545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839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349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80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5996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44CE3-0875-4B69-89C0-6F72D8139561}" type="datetimeFigureOut">
              <a:rPr lang="en-GB" smtClean="0"/>
              <a:t>26/05/17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DB20D-508E-4C6D-A9E4-257D5607B0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1.xml"/>
</Relationships>

</file>

<file path=ppt/slides/_rels/slide10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6.xml"/>
<Relationship Id="rId2" Type="http://schemas.openxmlformats.org/officeDocument/2006/relationships/image" Target="../media/80cface8946cf26bd9bffb7ee5ba9627a02bcf33.pdf"/>
</Relationships>

</file>

<file path=ppt/slides/_rels/slide11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2.xml"/>
</Relationships>

</file>

<file path=ppt/slides/_rels/slide12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2.xml"/>
</Relationships>

</file>

<file path=ppt/slides/_rels/slide13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2.xml"/>
</Relationships>

</file>

<file path=ppt/slides/_rels/slide14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2.xml"/>
</Relationships>

</file>

<file path=ppt/slides/_rels/slide2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2.xml"/>
</Relationships>

</file>

<file path=ppt/slides/_rels/slide3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2.xml"/>
</Relationships>

</file>

<file path=ppt/slides/_rels/slide4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6.xml"/>
<Relationship Id="rId2" Type="http://schemas.openxmlformats.org/officeDocument/2006/relationships/image" Target="../media/9eb0cab8d0a96a1f796ed83eee7138e1ceeaf02e.pdf"/>
</Relationships>

</file>

<file path=ppt/slides/_rels/slide5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4.xml"/>
</Relationships>

</file>

<file path=ppt/slides/_rels/slide6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6.xml"/>
<Relationship Id="rId2" Type="http://schemas.openxmlformats.org/officeDocument/2006/relationships/image" Target="../media/177481681977105fb5302aea382a8c43ca48bec6.pdf"/>
</Relationships>

</file>

<file path=ppt/slides/_rels/slide7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2.xml"/>
</Relationships>

</file>

<file path=ppt/slides/_rels/slide8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6.xml"/>
<Relationship Id="rId2" Type="http://schemas.openxmlformats.org/officeDocument/2006/relationships/image" Target="../media/80c11fdc6ae460f4efc6f052c7dbadb1c9e70412.pdf"/>
</Relationships>

</file>

<file path=ppt/slides/_rels/slide9.xml.rels><?xml version="1.0" encoding="UTF-8" standalone="yes"?>

<Relationships  xmlns="http://schemas.openxmlformats.org/package/2006/relationships">
<Relationship Id="rId1" Type="http://schemas.openxmlformats.org/officeDocument/2006/relationships/slideLayout" Target="../slideLayouts/slideLayout2.xml"/>
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/>
              <a:t>Molecular Subtyping of AML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/>
          <a:p>
            <a:r>
              <a:rPr/>
              <a:t>BeatAML Multi-Omics Integration Project
October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Drug Sensitivity by Molecular Subtype</a:t>
            </a:r>
          </a:p>
        </p:txBody>
      </p:sp>
      <p:pic>
        <p:nvPicPr>
          <p:cNvPr id="3" name="" descr=""/>
          <p:cNvPicPr>
            <a:picLocks noGrp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457200" y="1371600"/>
            <a:ext cx="82296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Clinical Implications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Treatment Recommendations:
For Proliferative Subtype (Cluster 1):
  ✓ Venetoclax-based combinations
  ✓ MEK inhibitors (Trametinib)
  ⚠ Avoid: HDAC inhibitors (less effective)
For Immune-Inflammatory Subtype (Cluster 2):
  ✓ HDAC inhibitors (Panobinostat, Vorinostat)
  ✓ mTOR inhibitors (Everolimus)
  ⚠ Avoid: Venetoclax (less effective)
Applications:
• Risk stratification at diagnosis
• Personalized treatment planning
• Clinical trial stratification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We discovered two molecular subtypes of AML with:
✓ Distinct biological mechanisms
   (proliferative vs immune-inflammatory)
✓ Major survival differences
   (7.3 months, 62% improvement, p=0.00155)
✓ Different drug sensitivities
   (82 drugs, precision medicine opportunity)
✓ Robust statistical evidence
   (1,000 bootstraps, FDR-corrected)
✓ Clinical actionability
   (ready for validation and biomarker development)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Short-term (1-3 months):
• External validation in TCGA-LAML cohort
• Develop minimal gene signature (50-200 genes)
• Manuscript preparation
Medium-term (3-12 months):
• Clinical assay development (RT-qPCR/NanoString)
• Functional validation in cell lines
• Design subtype-stratified clinical trial
Long-term (1-2 years):
• Clinical workflow integration
• Real-world evidence collection
• Single-cell RNA-seq studies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Acknowledgments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Data Source:
• BeatAML Consortium (dbGaP: phs001657)
Sample Size:
• 478 patients with complete multi-omics profiles
Statistical Power:
• &gt;80% power for all analyses
• 1,000 bootstrap iterations
• FDR-corrected multiple testing
For more information:
See RESULTS_SUMMARY.md and FIGURE_GUIDE.md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Objective: Identify molecular subtypes of AML and characterize their clinical implications
Approach:
• Multi-omics integration (expression, mutations, clinical, drug response)
• Consensus clustering with 1,000 bootstrap iterations
• Pathway enrichment analysis (50 Hallmark pathways)
• Survival analysis and drug response integration
Sample size: 478 patients with complete multi-omics profiles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Key Finding 1: Two Robust Molecular Subtypes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Discovery:
• Consensus clustering identified k=2 as optimal
• Cluster 1: 320 patients (45.3%) - Proliferative subtype
• Cluster 2: 387 patients (54.7%) - Immune-Inflammatory subtype
• High consensus score (0.797) = robust classification
Evidence:
• 1,000 bootstrap iterations with 80% subsampling
• Silhouette analysis confirmed optimal k=2
• Hierarchical clustering with Pearson correlation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Consensus Clustering Results</a:t>
            </a:r>
          </a:p>
        </p:txBody>
      </p:sp>
      <p:pic>
        <p:nvPicPr>
          <p:cNvPr id="3" name="" descr=""/>
          <p:cNvPicPr>
            <a:picLocks noGrp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457200" y="1371600"/>
            <a:ext cx="82296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Key Finding 2: Distinct Biological Mechanisms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r>
              <a:rPr/>
              <a:t>Proliferative Subtype (Cluster 1):
↑ MYC_TARGETS
↑ E2F_TARGETS (cell cycle)
↑ DNA_REPAIR pathways
↑ G2M_CHECKPOINT
↓ INFLAMMATORY_RESPONSE
↓ COMPLEMENT cascade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r>
              <a:rPr/>
              <a:t>Immune-Inflammatory Subtype (Cluster 2):
↑ INFLAMMATORY_RESPONSE
↑ COMPLEMENT cascade
↑ PI3K_AKT_MTOR signaling
↑ TNFA_SIGNALING_VIA_NFKB
↓ MYC_TARGETS
↓ DNA_REPAIR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Pathway Enrichment by Subtype</a:t>
            </a:r>
          </a:p>
        </p:txBody>
      </p:sp>
      <p:pic>
        <p:nvPicPr>
          <p:cNvPr id="3" name="" descr=""/>
          <p:cNvPicPr>
            <a:picLocks noGrp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457200" y="1371600"/>
            <a:ext cx="82296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Key Finding 3: Significant Survival Differences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Survival Outcomes:
Proliferative (Cluster 1):      19.1 months median survival
Immune-Inflammatory (Cluster 2): 11.8 months median survival
Difference:                      +7.3 months (62% improvement)
Statistical Significance:
• Log-rank test: p = 0.00155 (highly significant)
• Cox regression: HR = 1.38 (95% CI: 1.13-1.68)
• C-index: 0.58 (predictive value)
Clinical Interpretation:
Immune-Inflammatory subtype has 38% higher risk of death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Survival Analysis by Molecular Subtype</a:t>
            </a:r>
          </a:p>
        </p:txBody>
      </p:sp>
      <p:pic>
        <p:nvPicPr>
          <p:cNvPr id="3" name="" descr=""/>
          <p:cNvPicPr>
            <a:picLocks noGrp="1"/>
          </p:cNvPicPr>
          <p:nvPr>
            <p:ph/>
          </p:nvPr>
        </p:nvPicPr>
        <p:blipFill>
          <a:blip r:embed="rId2"/>
          <a:stretch>
            <a:fillRect/>
          </a:stretch>
        </p:blipFill>
        <p:spPr>
          <a:xfrm>
            <a:off x="457200" y="1371600"/>
            <a:ext cx="82296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/>
              <a:t>Key Finding 4: Subtype-Specific Drug Sensitivities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/>
              <a:t>Key Drug Discoveries:
Venetoclax (BCL-2 inhibitor):
  • Highly sensitive in Proliferative subtype (p &lt; 10⁻²²)
Panobinostat (HDAC inhibitor):
  • Highly sensitive in Immune-Inflammatory subtype (p &lt; 10⁻¹⁸)
Overall Statistics:
• 82 drugs show subtype-specific responses (FDR&lt;0.10)
• 160+ drugs tested across subtypes
Clinical Impact: Precision medicine opportunity
→ Match drug to subtype for optimal outcomes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AMO_UNIQUEIDENTIFIER" val="Empt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Présentation à l'écran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subject/>
  <dc:creator/>
  <cp:keywords/>
  <dc:description/>
  <cp:lastModifiedBy/>
  <cp:revision>3</cp:revision>
  <dcterms:created xsi:type="dcterms:W3CDTF">2017-02-13T16:18:36Z</dcterms:created>
  <dcterms:modified xsi:type="dcterms:W3CDTF">2025-10-09T22:49:03Z</dcterms:modified>
  <cp:category/>
</cp:coreProperties>
</file>

<file path=docProps/thumbnail.jpeg>
</file>